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sldIdLst>
    <p:sldId id="256" r:id="rId2"/>
    <p:sldId id="257" r:id="rId3"/>
    <p:sldId id="258" r:id="rId4"/>
    <p:sldId id="259" r:id="rId5"/>
    <p:sldId id="260" r:id="rId6"/>
    <p:sldId id="264" r:id="rId7"/>
    <p:sldId id="266" r:id="rId8"/>
    <p:sldId id="267" r:id="rId9"/>
    <p:sldId id="268" r:id="rId10"/>
    <p:sldId id="269" r:id="rId11"/>
    <p:sldId id="261" r:id="rId12"/>
    <p:sldId id="265" r:id="rId13"/>
    <p:sldId id="262" r:id="rId14"/>
    <p:sldId id="270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53" d="100"/>
          <a:sy n="53" d="100"/>
        </p:scale>
        <p:origin x="1176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F220867A-ED52-4921-854D-05395DA8F45D}" type="datetimeFigureOut">
              <a:rPr lang="en-AU" smtClean="0"/>
              <a:t>26/10/2023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601F1C88-762C-485D-B1B3-10D2459B85F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416737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20867A-ED52-4921-854D-05395DA8F45D}" type="datetimeFigureOut">
              <a:rPr lang="en-AU" smtClean="0"/>
              <a:t>26/10/2023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F1C88-762C-485D-B1B3-10D2459B85F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569456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20867A-ED52-4921-854D-05395DA8F45D}" type="datetimeFigureOut">
              <a:rPr lang="en-AU" smtClean="0"/>
              <a:t>26/10/2023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F1C88-762C-485D-B1B3-10D2459B85F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299689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20867A-ED52-4921-854D-05395DA8F45D}" type="datetimeFigureOut">
              <a:rPr lang="en-AU" smtClean="0"/>
              <a:t>26/10/2023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F1C88-762C-485D-B1B3-10D2459B85F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360213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20867A-ED52-4921-854D-05395DA8F45D}" type="datetimeFigureOut">
              <a:rPr lang="en-AU" smtClean="0"/>
              <a:t>26/10/2023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F1C88-762C-485D-B1B3-10D2459B85F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0839093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20867A-ED52-4921-854D-05395DA8F45D}" type="datetimeFigureOut">
              <a:rPr lang="en-AU" smtClean="0"/>
              <a:t>26/10/2023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F1C88-762C-485D-B1B3-10D2459B85F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462382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20867A-ED52-4921-854D-05395DA8F45D}" type="datetimeFigureOut">
              <a:rPr lang="en-AU" smtClean="0"/>
              <a:t>26/10/2023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F1C88-762C-485D-B1B3-10D2459B85F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933259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F220867A-ED52-4921-854D-05395DA8F45D}" type="datetimeFigureOut">
              <a:rPr lang="en-AU" smtClean="0"/>
              <a:t>26/10/2023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F1C88-762C-485D-B1B3-10D2459B85F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861899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F220867A-ED52-4921-854D-05395DA8F45D}" type="datetimeFigureOut">
              <a:rPr lang="en-AU" smtClean="0"/>
              <a:t>26/10/2023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F1C88-762C-485D-B1B3-10D2459B85F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693045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20867A-ED52-4921-854D-05395DA8F45D}" type="datetimeFigureOut">
              <a:rPr lang="en-AU" smtClean="0"/>
              <a:t>26/10/2023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F1C88-762C-485D-B1B3-10D2459B85F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876550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20867A-ED52-4921-854D-05395DA8F45D}" type="datetimeFigureOut">
              <a:rPr lang="en-AU" smtClean="0"/>
              <a:t>26/10/2023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F1C88-762C-485D-B1B3-10D2459B85F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033912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20867A-ED52-4921-854D-05395DA8F45D}" type="datetimeFigureOut">
              <a:rPr lang="en-AU" smtClean="0"/>
              <a:t>26/10/2023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F1C88-762C-485D-B1B3-10D2459B85F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486383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20867A-ED52-4921-854D-05395DA8F45D}" type="datetimeFigureOut">
              <a:rPr lang="en-AU" smtClean="0"/>
              <a:t>26/10/2023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F1C88-762C-485D-B1B3-10D2459B85F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341801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20867A-ED52-4921-854D-05395DA8F45D}" type="datetimeFigureOut">
              <a:rPr lang="en-AU" smtClean="0"/>
              <a:t>26/10/2023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F1C88-762C-485D-B1B3-10D2459B85F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855324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20867A-ED52-4921-854D-05395DA8F45D}" type="datetimeFigureOut">
              <a:rPr lang="en-AU" smtClean="0"/>
              <a:t>26/10/2023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F1C88-762C-485D-B1B3-10D2459B85F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039962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20867A-ED52-4921-854D-05395DA8F45D}" type="datetimeFigureOut">
              <a:rPr lang="en-AU" smtClean="0"/>
              <a:t>26/10/2023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F1C88-762C-485D-B1B3-10D2459B85F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166769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20867A-ED52-4921-854D-05395DA8F45D}" type="datetimeFigureOut">
              <a:rPr lang="en-AU" smtClean="0"/>
              <a:t>26/10/2023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F1C88-762C-485D-B1B3-10D2459B85F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85078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F220867A-ED52-4921-854D-05395DA8F45D}" type="datetimeFigureOut">
              <a:rPr lang="en-AU" smtClean="0"/>
              <a:t>26/10/2023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AU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601F1C88-762C-485D-B1B3-10D2459B85F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58856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  <p:sldLayoutId id="2147483720" r:id="rId12"/>
    <p:sldLayoutId id="2147483721" r:id="rId13"/>
    <p:sldLayoutId id="2147483722" r:id="rId14"/>
    <p:sldLayoutId id="2147483723" r:id="rId15"/>
    <p:sldLayoutId id="2147483724" r:id="rId16"/>
    <p:sldLayoutId id="214748372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8C55CE-93B1-2502-585C-78E33218CFF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/>
              <a:t>Capstone Project – </a:t>
            </a:r>
            <a:r>
              <a:rPr lang="en-AU" dirty="0" err="1"/>
              <a:t>CelebA</a:t>
            </a:r>
            <a:r>
              <a:rPr lang="en-AU" dirty="0"/>
              <a:t> Dataset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DC273A-68DA-1328-CA09-C5B9843558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dirty="0"/>
              <a:t>U3244821</a:t>
            </a:r>
          </a:p>
          <a:p>
            <a:r>
              <a:rPr lang="en-AU" dirty="0"/>
              <a:t>Friday week 13 8:30-10:30</a:t>
            </a:r>
          </a:p>
        </p:txBody>
      </p:sp>
    </p:spTree>
    <p:extLst>
      <p:ext uri="{BB962C8B-B14F-4D97-AF65-F5344CB8AC3E}">
        <p14:creationId xmlns:p14="http://schemas.microsoft.com/office/powerpoint/2010/main" val="19152836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A3D64-A8DA-FD12-43AF-4954666D6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Understanding illumination and lighting artefacts by examining the camera effects/exposure of an image</a:t>
            </a:r>
            <a:endParaRPr lang="en-AU" sz="28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EEDF62D-7D79-0950-DFE1-F05A97D869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326" y="2260509"/>
            <a:ext cx="4593073" cy="1492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C65B7F39-AB12-1BA0-DFBE-6267E52831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479" y="3753394"/>
            <a:ext cx="4672766" cy="1518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BE4D859F-AE07-5AEB-993A-38F909657F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6623" y="2242952"/>
            <a:ext cx="4540070" cy="1495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30A86C5C-B06A-01AD-BA7F-01463EFFFD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7245" y="3738119"/>
            <a:ext cx="5179532" cy="1705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03553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1CD2D-0ED0-1A49-847E-475570844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Predictive Data Analysis Outcomes</a:t>
            </a:r>
          </a:p>
        </p:txBody>
      </p:sp>
      <p:pic>
        <p:nvPicPr>
          <p:cNvPr id="15" name="Picture 14" descr="A screenshot of a chat&#10;&#10;Description automatically generated">
            <a:extLst>
              <a:ext uri="{FF2B5EF4-FFF2-40B4-BE49-F238E27FC236}">
                <a16:creationId xmlns:a16="http://schemas.microsoft.com/office/drawing/2014/main" id="{AF07C684-A176-AB35-AC6B-961B48DD11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5293" y="2057423"/>
            <a:ext cx="8761413" cy="4508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1902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F893B-D230-13A1-DD94-8A2B8F9D5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Predictive Data Analysis Outcomes</a:t>
            </a:r>
          </a:p>
        </p:txBody>
      </p:sp>
      <p:pic>
        <p:nvPicPr>
          <p:cNvPr id="15" name="Content Placeholder 14" descr="A graph with a line&#10;&#10;Description automatically generated">
            <a:extLst>
              <a:ext uri="{FF2B5EF4-FFF2-40B4-BE49-F238E27FC236}">
                <a16:creationId xmlns:a16="http://schemas.microsoft.com/office/drawing/2014/main" id="{E6D983E0-9A8A-E013-676B-7EDCB09F81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996" y="2349753"/>
            <a:ext cx="3492679" cy="2914800"/>
          </a:xfrm>
        </p:spPr>
      </p:pic>
      <p:pic>
        <p:nvPicPr>
          <p:cNvPr id="17" name="Picture 16" descr="A graph with blue and orange lines&#10;&#10;Description automatically generated">
            <a:extLst>
              <a:ext uri="{FF2B5EF4-FFF2-40B4-BE49-F238E27FC236}">
                <a16:creationId xmlns:a16="http://schemas.microsoft.com/office/drawing/2014/main" id="{77BB4681-253A-4A08-BCF1-38278183DF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4733" y="2311651"/>
            <a:ext cx="3562533" cy="2952902"/>
          </a:xfrm>
          <a:prstGeom prst="rect">
            <a:avLst/>
          </a:prstGeom>
        </p:spPr>
      </p:pic>
      <p:pic>
        <p:nvPicPr>
          <p:cNvPr id="19" name="Picture 18" descr="A screenshot of a test&#10;&#10;Description automatically generated">
            <a:extLst>
              <a:ext uri="{FF2B5EF4-FFF2-40B4-BE49-F238E27FC236}">
                <a16:creationId xmlns:a16="http://schemas.microsoft.com/office/drawing/2014/main" id="{1E9C6F72-E2C8-3145-C011-9DF436980C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2421" y="2480441"/>
            <a:ext cx="2967892" cy="4103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0318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B65A2E-D3C2-609B-1C09-62D4314A9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Implementation and Deployment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654D4-2C81-EE2B-4010-2FEEC9AAC6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139" y="2686012"/>
            <a:ext cx="4203916" cy="7429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A1AC79B-B5F7-8687-67F1-B739AEE82A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7046" y="2488975"/>
            <a:ext cx="4083260" cy="4369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4631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FD9FE9F-EF26-5D5A-9DAF-B24B3D464C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39882900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1E5813-B908-36C5-F155-13615A01B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Table of 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C456B7-C268-6CB6-279A-3CD854678C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Introduction / problem statement</a:t>
            </a:r>
          </a:p>
          <a:p>
            <a:r>
              <a:rPr lang="en-AU" dirty="0"/>
              <a:t>Dataset details</a:t>
            </a:r>
          </a:p>
          <a:p>
            <a:r>
              <a:rPr lang="en-AU" dirty="0"/>
              <a:t>Exploratory Data Analysis (EDA)</a:t>
            </a:r>
          </a:p>
          <a:p>
            <a:r>
              <a:rPr lang="en-AU" dirty="0"/>
              <a:t>Predictive Data Analysis (PDA)</a:t>
            </a:r>
          </a:p>
          <a:p>
            <a:r>
              <a:rPr lang="en-AU" dirty="0"/>
              <a:t>Implementation and Deployment Plan And Status Update</a:t>
            </a:r>
          </a:p>
        </p:txBody>
      </p:sp>
    </p:spTree>
    <p:extLst>
      <p:ext uri="{BB962C8B-B14F-4D97-AF65-F5344CB8AC3E}">
        <p14:creationId xmlns:p14="http://schemas.microsoft.com/office/powerpoint/2010/main" val="15016171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0B49D9-68C6-0349-4AAE-3B1F3E3FF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Introduction / 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1DCAE1-E3DA-6C76-679D-4F3FD5926A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Rise of technology has led to various advancements in artificial intelligence and machine learning</a:t>
            </a:r>
          </a:p>
          <a:p>
            <a:r>
              <a:rPr lang="en-AU" dirty="0"/>
              <a:t>Facial recognition rising to prominence</a:t>
            </a:r>
          </a:p>
          <a:p>
            <a:pPr lvl="1"/>
            <a:r>
              <a:rPr lang="en-AU" dirty="0"/>
              <a:t>Increased security</a:t>
            </a:r>
          </a:p>
          <a:p>
            <a:pPr lvl="1"/>
            <a:r>
              <a:rPr lang="en-AU" dirty="0"/>
              <a:t>Efficiency</a:t>
            </a:r>
          </a:p>
          <a:p>
            <a:pPr lvl="1"/>
            <a:r>
              <a:rPr lang="en-AU" dirty="0"/>
              <a:t>Reduce crime</a:t>
            </a:r>
          </a:p>
        </p:txBody>
      </p:sp>
    </p:spTree>
    <p:extLst>
      <p:ext uri="{BB962C8B-B14F-4D97-AF65-F5344CB8AC3E}">
        <p14:creationId xmlns:p14="http://schemas.microsoft.com/office/powerpoint/2010/main" val="26404714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4BF2E1-5950-68EF-E4DA-7D4859D787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Dataset Details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9050C0-E922-6885-1B13-54EE290BFF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AU" dirty="0"/>
              <a:t>202599 face images of various celebrities</a:t>
            </a:r>
          </a:p>
          <a:p>
            <a:r>
              <a:rPr lang="en-AU" dirty="0"/>
              <a:t>10177 unique identities</a:t>
            </a:r>
          </a:p>
          <a:p>
            <a:r>
              <a:rPr lang="en-AU" dirty="0"/>
              <a:t>40 binary attributes annotations per image</a:t>
            </a:r>
          </a:p>
          <a:p>
            <a:r>
              <a:rPr lang="en-AU" dirty="0"/>
              <a:t>5 landmark locations</a:t>
            </a:r>
          </a:p>
          <a:p>
            <a:r>
              <a:rPr lang="en-AU" dirty="0"/>
              <a:t>Data files:</a:t>
            </a:r>
          </a:p>
          <a:p>
            <a:pPr lvl="1"/>
            <a:r>
              <a:rPr lang="en-AU" dirty="0"/>
              <a:t>Zip folder containing all the face images</a:t>
            </a:r>
          </a:p>
          <a:p>
            <a:pPr lvl="1"/>
            <a:r>
              <a:rPr lang="en-AU" dirty="0"/>
              <a:t>CSV file containing recommended partitioning of images into training, validation and testing sets</a:t>
            </a:r>
          </a:p>
          <a:p>
            <a:pPr lvl="1"/>
            <a:r>
              <a:rPr lang="en-AU" dirty="0"/>
              <a:t>CSV file containing bounding box information for each image</a:t>
            </a:r>
          </a:p>
          <a:p>
            <a:pPr lvl="1"/>
            <a:r>
              <a:rPr lang="en-AU" dirty="0"/>
              <a:t>CSV file containing imaging landmarks and their respective coordinates for each images</a:t>
            </a:r>
          </a:p>
          <a:p>
            <a:pPr lvl="1"/>
            <a:r>
              <a:rPr lang="en-AU" dirty="0"/>
              <a:t>CSV file containing attribute labels for each image</a:t>
            </a:r>
          </a:p>
        </p:txBody>
      </p:sp>
    </p:spTree>
    <p:extLst>
      <p:ext uri="{BB962C8B-B14F-4D97-AF65-F5344CB8AC3E}">
        <p14:creationId xmlns:p14="http://schemas.microsoft.com/office/powerpoint/2010/main" val="8516424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9F216-DA46-A0CD-32C1-A030AD9C7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Exploratory Data Analysis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C68260-70A9-2324-71AF-101A43FD1B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en-AU" dirty="0"/>
              <a:t>How is the data distributed?</a:t>
            </a:r>
          </a:p>
          <a:p>
            <a:pPr>
              <a:buFont typeface="+mj-lt"/>
              <a:buAutoNum type="arabicPeriod"/>
            </a:pPr>
            <a:r>
              <a:rPr lang="en-AU" dirty="0"/>
              <a:t>Visualising quantitative data</a:t>
            </a:r>
          </a:p>
          <a:p>
            <a:pPr>
              <a:buFont typeface="+mj-lt"/>
              <a:buAutoNum type="arabicPeriod"/>
            </a:pPr>
            <a:r>
              <a:rPr lang="en-AU" dirty="0"/>
              <a:t>Basic imaging manipulation (rotating/flipping)</a:t>
            </a:r>
          </a:p>
          <a:p>
            <a:pPr>
              <a:buFont typeface="+mj-lt"/>
              <a:buAutoNum type="arabicPeriod"/>
            </a:pPr>
            <a:r>
              <a:rPr lang="en-AU" dirty="0"/>
              <a:t>Noise detection and reduction</a:t>
            </a:r>
          </a:p>
          <a:p>
            <a:pPr>
              <a:buFont typeface="+mj-lt"/>
              <a:buAutoNum type="arabicPeriod"/>
            </a:pPr>
            <a:r>
              <a:rPr lang="en-AU" dirty="0"/>
              <a:t>Understanding illumination and lighting artefacts by examining the camera effects/exposure of an image</a:t>
            </a:r>
          </a:p>
        </p:txBody>
      </p:sp>
    </p:spTree>
    <p:extLst>
      <p:ext uri="{BB962C8B-B14F-4D97-AF65-F5344CB8AC3E}">
        <p14:creationId xmlns:p14="http://schemas.microsoft.com/office/powerpoint/2010/main" val="19646957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1A0896-D587-4376-57FB-E0EF6BD2AF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How is the data distributed?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E83FF4-8BB6-CA92-521F-630C11F465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7756" y="2559056"/>
            <a:ext cx="2628255" cy="2709661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F1B76439-DA73-5191-8FE1-0EF040042B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" y="2296160"/>
            <a:ext cx="6042145" cy="1686560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27DCD403-D617-DDC0-7548-92ACB0072B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2560" y="2559056"/>
            <a:ext cx="2735196" cy="2847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4550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F7555-F158-759F-9A53-DD999F418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Visualising quantitative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D83B17-6208-7A10-5E78-27AB78340C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114" y="2511320"/>
            <a:ext cx="3905451" cy="40705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C831BC5-CF55-F4DE-77F0-18F8D024D6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2497" y="2511320"/>
            <a:ext cx="6324925" cy="3949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2106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1F7DF8-36B7-16D8-69F4-5D77C1130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Basic imaging manipulation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1B10DA-BBC0-695A-1532-1A50F01361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6639" y="2450283"/>
            <a:ext cx="3586481" cy="20202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F0CA146-3AF3-10CD-03BD-2488243ECD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565" y="2387448"/>
            <a:ext cx="3675379" cy="208310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B50F220-1921-EB04-A2D7-44E3FE10C7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3566" y="4707408"/>
            <a:ext cx="3675378" cy="205164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D69AE35-00B2-9E7A-6B75-64D72D34E2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9680" y="4707408"/>
            <a:ext cx="5066231" cy="2044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9833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0E7AE-FA69-E829-0D9D-56ECD64EC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Noise detection and reduction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FD15B99-6E62-7047-F591-C54387F0FB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639" y="4060478"/>
            <a:ext cx="2787705" cy="2675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53660D9B-6BA4-BBA9-848A-1280C305F4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581" y="2281968"/>
            <a:ext cx="4924108" cy="1666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4124B915-75CD-DFC0-2431-189D05D600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2634" y="2448560"/>
            <a:ext cx="3644124" cy="4175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018121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164</TotalTime>
  <Words>224</Words>
  <Application>Microsoft Office PowerPoint</Application>
  <PresentationFormat>Widescreen</PresentationFormat>
  <Paragraphs>41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Century Gothic</vt:lpstr>
      <vt:lpstr>Wingdings 3</vt:lpstr>
      <vt:lpstr>Ion Boardroom</vt:lpstr>
      <vt:lpstr>Capstone Project – CelebA Dataset</vt:lpstr>
      <vt:lpstr>Table of contents</vt:lpstr>
      <vt:lpstr>Introduction / Problem Statement</vt:lpstr>
      <vt:lpstr>Dataset Details</vt:lpstr>
      <vt:lpstr>Exploratory Data Analysis Questions</vt:lpstr>
      <vt:lpstr>How is the data distributed?</vt:lpstr>
      <vt:lpstr>Visualising quantitative data</vt:lpstr>
      <vt:lpstr>Basic imaging manipulation</vt:lpstr>
      <vt:lpstr>Noise detection and reduction</vt:lpstr>
      <vt:lpstr>Understanding illumination and lighting artefacts by examining the camera effects/exposure of an image</vt:lpstr>
      <vt:lpstr>Predictive Data Analysis Outcomes</vt:lpstr>
      <vt:lpstr>Predictive Data Analysis Outcomes</vt:lpstr>
      <vt:lpstr>Implementation and Deployment</vt:lpstr>
      <vt:lpstr>Thank you.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Capstone Project – CelebA Dataset</dc:title>
  <dc:creator>Saanvi.Bajaj</dc:creator>
  <cp:lastModifiedBy>Saanvi.Bajaj</cp:lastModifiedBy>
  <cp:revision>1</cp:revision>
  <dcterms:created xsi:type="dcterms:W3CDTF">2023-10-26T09:35:52Z</dcterms:created>
  <dcterms:modified xsi:type="dcterms:W3CDTF">2023-10-26T12:20:13Z</dcterms:modified>
</cp:coreProperties>
</file>